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Oswald"/>
      <p:regular r:id="rId20"/>
      <p:bold r:id="rId21"/>
    </p:embeddedFont>
    <p:embeddedFont>
      <p:font typeface="Source Sans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ACB1012-BC11-4999-9D67-D1EB3C560B47}">
  <a:tblStyle styleId="{2ACB1012-BC11-4999-9D67-D1EB3C560B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22" Type="http://schemas.openxmlformats.org/officeDocument/2006/relationships/font" Target="fonts/SourceSansPro-regular.fntdata"/><Relationship Id="rId21" Type="http://schemas.openxmlformats.org/officeDocument/2006/relationships/font" Target="fonts/Oswald-bold.fntdata"/><Relationship Id="rId24" Type="http://schemas.openxmlformats.org/officeDocument/2006/relationships/font" Target="fonts/SourceSansPro-italic.fntdata"/><Relationship Id="rId23" Type="http://schemas.openxmlformats.org/officeDocument/2006/relationships/font" Target="fonts/SourceSans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SourceSansPr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gif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2627db9e74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2627db9e74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2627db9e74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2627db9e74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2627db9e74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2627db9e74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1226480bb0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1226480bb0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1ad1b5a81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1ad1b5a81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2627db9e74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12627db9e7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226480bb0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226480bb0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1ad1b5a81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1ad1b5a81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2627db9e7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12627db9e7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2627db9e74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2627db9e74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ad1b5a81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ad1b5a81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1ad1b5a81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1ad1b5a81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" name="Google Shape;35;p2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6" name="Google Shape;36;p2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2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40" name="Google Shape;40;p2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1" name="Google Shape;41;p2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" name="Google Shape;42;p2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3" name="Google Shape;43;p2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44" name="Google Shape;44;p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2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2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2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2"/>
          <p:cNvSpPr txBox="1"/>
          <p:nvPr>
            <p:ph type="ctrTitle"/>
          </p:nvPr>
        </p:nvSpPr>
        <p:spPr>
          <a:xfrm>
            <a:off x="2847975" y="3363425"/>
            <a:ext cx="56103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ll graph">
  <p:cSld name="BLANK_2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1"/>
          <p:cNvSpPr/>
          <p:nvPr/>
        </p:nvSpPr>
        <p:spPr>
          <a:xfrm>
            <a:off x="-20075" y="636775"/>
            <a:ext cx="9203950" cy="4550900"/>
          </a:xfrm>
          <a:custGeom>
            <a:rect b="b" l="l" r="r" t="t"/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19" name="Google Shape;419;p11"/>
          <p:cNvSpPr/>
          <p:nvPr/>
        </p:nvSpPr>
        <p:spPr>
          <a:xfrm>
            <a:off x="-33475" y="768100"/>
            <a:ext cx="9210650" cy="4406200"/>
          </a:xfrm>
          <a:custGeom>
            <a:rect b="b" l="l" r="r" t="t"/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420" name="Google Shape;420;p11"/>
          <p:cNvSpPr/>
          <p:nvPr/>
        </p:nvSpPr>
        <p:spPr>
          <a:xfrm rot="8100000">
            <a:off x="1847981" y="44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11"/>
          <p:cNvSpPr/>
          <p:nvPr/>
        </p:nvSpPr>
        <p:spPr>
          <a:xfrm rot="8100000">
            <a:off x="6038981" y="72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11"/>
          <p:cNvSpPr/>
          <p:nvPr/>
        </p:nvSpPr>
        <p:spPr>
          <a:xfrm rot="8100000">
            <a:off x="7181981" y="76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3" name="Google Shape;423;p11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424" name="Google Shape;424;p11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5" name="Google Shape;425;p11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426" name="Google Shape;426;p11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427" name="Google Shape;427;p11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428" name="Google Shape;428;p11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1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1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3" name="Google Shape;453;p11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1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1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1"/>
          <p:cNvSpPr/>
          <p:nvPr/>
        </p:nvSpPr>
        <p:spPr>
          <a:xfrm rot="8100000">
            <a:off x="8699949" y="51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1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2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2" name="Google Shape;462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3" name="Google Shape;4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/>
          <p:nvPr/>
        </p:nvSpPr>
        <p:spPr>
          <a:xfrm>
            <a:off x="-26775" y="2008375"/>
            <a:ext cx="9210650" cy="3172625"/>
          </a:xfrm>
          <a:custGeom>
            <a:rect b="b" l="l" r="r" t="t"/>
            <a:pathLst>
              <a:path extrusionOk="0" h="126905" w="368426">
                <a:moveTo>
                  <a:pt x="309" y="263"/>
                </a:moveTo>
                <a:lnTo>
                  <a:pt x="16502" y="11294"/>
                </a:lnTo>
                <a:lnTo>
                  <a:pt x="31551" y="5122"/>
                </a:lnTo>
                <a:lnTo>
                  <a:pt x="62412" y="4991"/>
                </a:lnTo>
                <a:lnTo>
                  <a:pt x="77652" y="0"/>
                </a:lnTo>
                <a:lnTo>
                  <a:pt x="92892" y="13527"/>
                </a:lnTo>
                <a:lnTo>
                  <a:pt x="107942" y="21276"/>
                </a:lnTo>
                <a:lnTo>
                  <a:pt x="122991" y="21145"/>
                </a:lnTo>
                <a:lnTo>
                  <a:pt x="138993" y="10375"/>
                </a:lnTo>
                <a:lnTo>
                  <a:pt x="154043" y="7880"/>
                </a:lnTo>
                <a:lnTo>
                  <a:pt x="168711" y="2349"/>
                </a:lnTo>
                <a:lnTo>
                  <a:pt x="184332" y="14841"/>
                </a:lnTo>
                <a:lnTo>
                  <a:pt x="199572" y="15274"/>
                </a:lnTo>
                <a:lnTo>
                  <a:pt x="214622" y="25085"/>
                </a:lnTo>
                <a:lnTo>
                  <a:pt x="230052" y="25085"/>
                </a:lnTo>
                <a:lnTo>
                  <a:pt x="246054" y="20094"/>
                </a:lnTo>
                <a:lnTo>
                  <a:pt x="261104" y="20094"/>
                </a:lnTo>
                <a:lnTo>
                  <a:pt x="275391" y="11426"/>
                </a:lnTo>
                <a:lnTo>
                  <a:pt x="291584" y="16810"/>
                </a:lnTo>
                <a:lnTo>
                  <a:pt x="305871" y="8143"/>
                </a:lnTo>
                <a:lnTo>
                  <a:pt x="336732" y="8012"/>
                </a:lnTo>
                <a:lnTo>
                  <a:pt x="351782" y="11294"/>
                </a:lnTo>
                <a:lnTo>
                  <a:pt x="367593" y="2758"/>
                </a:lnTo>
                <a:lnTo>
                  <a:pt x="368426" y="126905"/>
                </a:lnTo>
                <a:lnTo>
                  <a:pt x="0" y="12636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" name="Google Shape;76;p3"/>
          <p:cNvSpPr/>
          <p:nvPr/>
        </p:nvSpPr>
        <p:spPr>
          <a:xfrm>
            <a:off x="-26775" y="2139700"/>
            <a:ext cx="9210650" cy="3041300"/>
          </a:xfrm>
          <a:custGeom>
            <a:rect b="b" l="l" r="r" t="t"/>
            <a:pathLst>
              <a:path extrusionOk="0" h="121652" w="368426">
                <a:moveTo>
                  <a:pt x="309" y="5516"/>
                </a:moveTo>
                <a:lnTo>
                  <a:pt x="16692" y="11214"/>
                </a:lnTo>
                <a:lnTo>
                  <a:pt x="47172" y="11214"/>
                </a:lnTo>
                <a:lnTo>
                  <a:pt x="62412" y="6843"/>
                </a:lnTo>
                <a:lnTo>
                  <a:pt x="77652" y="16156"/>
                </a:lnTo>
                <a:lnTo>
                  <a:pt x="92892" y="16156"/>
                </a:lnTo>
                <a:lnTo>
                  <a:pt x="107370" y="11214"/>
                </a:lnTo>
                <a:lnTo>
                  <a:pt x="122610" y="8173"/>
                </a:lnTo>
                <a:lnTo>
                  <a:pt x="138612" y="8173"/>
                </a:lnTo>
                <a:lnTo>
                  <a:pt x="153852" y="10834"/>
                </a:lnTo>
                <a:lnTo>
                  <a:pt x="168711" y="7603"/>
                </a:lnTo>
                <a:lnTo>
                  <a:pt x="183951" y="12734"/>
                </a:lnTo>
                <a:lnTo>
                  <a:pt x="199572" y="20527"/>
                </a:lnTo>
                <a:lnTo>
                  <a:pt x="214050" y="15205"/>
                </a:lnTo>
                <a:lnTo>
                  <a:pt x="229671" y="15205"/>
                </a:lnTo>
                <a:lnTo>
                  <a:pt x="245292" y="5892"/>
                </a:lnTo>
                <a:lnTo>
                  <a:pt x="260532" y="11214"/>
                </a:lnTo>
                <a:lnTo>
                  <a:pt x="275772" y="11214"/>
                </a:lnTo>
                <a:lnTo>
                  <a:pt x="291012" y="6843"/>
                </a:lnTo>
                <a:lnTo>
                  <a:pt x="321492" y="6843"/>
                </a:lnTo>
                <a:lnTo>
                  <a:pt x="336732" y="15966"/>
                </a:lnTo>
                <a:lnTo>
                  <a:pt x="351210" y="12734"/>
                </a:lnTo>
                <a:lnTo>
                  <a:pt x="367593" y="0"/>
                </a:lnTo>
                <a:lnTo>
                  <a:pt x="368426" y="121652"/>
                </a:lnTo>
                <a:lnTo>
                  <a:pt x="0" y="121652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77" name="Google Shape;77;p3"/>
          <p:cNvSpPr/>
          <p:nvPr/>
        </p:nvSpPr>
        <p:spPr>
          <a:xfrm rot="8100000">
            <a:off x="1847981" y="18145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3"/>
          <p:cNvSpPr/>
          <p:nvPr/>
        </p:nvSpPr>
        <p:spPr>
          <a:xfrm rot="8100000">
            <a:off x="6038981" y="20984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"/>
          <p:cNvSpPr/>
          <p:nvPr/>
        </p:nvSpPr>
        <p:spPr>
          <a:xfrm rot="8100000">
            <a:off x="7181981" y="21317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3"/>
          <p:cNvGrpSpPr/>
          <p:nvPr/>
        </p:nvGrpSpPr>
        <p:grpSpPr>
          <a:xfrm>
            <a:off x="-9525" y="2024075"/>
            <a:ext cx="9167825" cy="595300"/>
            <a:chOff x="-9525" y="4462475"/>
            <a:chExt cx="9167825" cy="595300"/>
          </a:xfrm>
        </p:grpSpPr>
        <p:sp>
          <p:nvSpPr>
            <p:cNvPr id="81" name="Google Shape;81;p3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2" name="Google Shape;82;p3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3" name="Google Shape;83;p3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3C78D8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84" name="Google Shape;84;p3"/>
          <p:cNvGrpSpPr/>
          <p:nvPr/>
        </p:nvGrpSpPr>
        <p:grpSpPr>
          <a:xfrm>
            <a:off x="-42837" y="2005088"/>
            <a:ext cx="9229575" cy="642788"/>
            <a:chOff x="-42837" y="4443488"/>
            <a:chExt cx="9229575" cy="642788"/>
          </a:xfrm>
        </p:grpSpPr>
        <p:sp>
          <p:nvSpPr>
            <p:cNvPr id="85" name="Google Shape;85;p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3"/>
          <p:cNvSpPr/>
          <p:nvPr/>
        </p:nvSpPr>
        <p:spPr>
          <a:xfrm>
            <a:off x="2990700" y="21478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"/>
          <p:cNvSpPr/>
          <p:nvPr/>
        </p:nvSpPr>
        <p:spPr>
          <a:xfrm>
            <a:off x="1085700" y="24335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"/>
          <p:cNvSpPr/>
          <p:nvPr/>
        </p:nvSpPr>
        <p:spPr>
          <a:xfrm>
            <a:off x="4895700" y="20776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3"/>
          <p:cNvSpPr/>
          <p:nvPr/>
        </p:nvSpPr>
        <p:spPr>
          <a:xfrm rot="8100000">
            <a:off x="8699949" y="18907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"/>
          <p:cNvSpPr txBox="1"/>
          <p:nvPr>
            <p:ph type="ctrTitle"/>
          </p:nvPr>
        </p:nvSpPr>
        <p:spPr>
          <a:xfrm>
            <a:off x="2309350" y="3031150"/>
            <a:ext cx="52146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3"/>
          <p:cNvSpPr txBox="1"/>
          <p:nvPr>
            <p:ph idx="1" type="subTitle"/>
          </p:nvPr>
        </p:nvSpPr>
        <p:spPr>
          <a:xfrm>
            <a:off x="2309441" y="4059250"/>
            <a:ext cx="52146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3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1519975" y="2161800"/>
            <a:ext cx="61041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SzPts val="3000"/>
              <a:buChar char="◉"/>
              <a:defRPr i="1" sz="3000"/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SzPts val="3000"/>
              <a:buChar char="◉"/>
              <a:defRPr i="1" sz="3000"/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SzPts val="3000"/>
              <a:buChar char="●"/>
              <a:defRPr i="1" sz="3000"/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SzPts val="3000"/>
              <a:buChar char="○"/>
              <a:defRPr i="1" sz="3000"/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i="1" sz="3000"/>
            </a:lvl9pPr>
          </a:lstStyle>
          <a:p/>
        </p:txBody>
      </p:sp>
      <p:sp>
        <p:nvSpPr>
          <p:cNvPr id="119" name="Google Shape;119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</a:rPr>
              <a:t>“</a:t>
            </a:r>
            <a:endParaRPr sz="9600">
              <a:solidFill>
                <a:schemeClr val="accent1"/>
              </a:solidFill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1" name="Google Shape;121;p4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22" name="Google Shape;122;p4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4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4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26" name="Google Shape;126;p4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7" name="Google Shape;127;p4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28" name="Google Shape;128;p4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29" name="Google Shape;129;p4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30" name="Google Shape;130;p4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4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4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4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62" name="Google Shape;162;p5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163" name="Google Shape;163;p5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5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167" name="Google Shape;167;p5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8" name="Google Shape;168;p5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9" name="Google Shape;169;p5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70" name="Google Shape;170;p5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171" name="Google Shape;171;p5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5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5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5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5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5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1" name="Google Shape;201;p5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◉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02" name="Google Shape;202;p5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05" name="Google Shape;205;p6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06" name="Google Shape;206;p6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6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6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6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10" name="Google Shape;210;p6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2" name="Google Shape;212;p6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13" name="Google Shape;213;p6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14" name="Google Shape;214;p6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6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6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6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6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6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44" name="Google Shape;244;p6"/>
          <p:cNvSpPr txBox="1"/>
          <p:nvPr>
            <p:ph idx="1" type="body"/>
          </p:nvPr>
        </p:nvSpPr>
        <p:spPr>
          <a:xfrm>
            <a:off x="1131500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5" name="Google Shape;245;p6"/>
          <p:cNvSpPr txBox="1"/>
          <p:nvPr>
            <p:ph idx="2" type="body"/>
          </p:nvPr>
        </p:nvSpPr>
        <p:spPr>
          <a:xfrm>
            <a:off x="4672563" y="1552950"/>
            <a:ext cx="3339900" cy="26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◉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6" name="Google Shape;246;p6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49" name="Google Shape;249;p7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50" name="Google Shape;250;p7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7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7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7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54" name="Google Shape;254;p7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5" name="Google Shape;255;p7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6" name="Google Shape;256;p7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57" name="Google Shape;257;p7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258" name="Google Shape;258;p7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7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7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7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7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8" name="Google Shape;288;p7"/>
          <p:cNvSpPr txBox="1"/>
          <p:nvPr>
            <p:ph idx="1" type="body"/>
          </p:nvPr>
        </p:nvSpPr>
        <p:spPr>
          <a:xfrm>
            <a:off x="70590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9" name="Google Shape;289;p7"/>
          <p:cNvSpPr txBox="1"/>
          <p:nvPr>
            <p:ph idx="2" type="body"/>
          </p:nvPr>
        </p:nvSpPr>
        <p:spPr>
          <a:xfrm>
            <a:off x="3304125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0" name="Google Shape;290;p7"/>
          <p:cNvSpPr txBox="1"/>
          <p:nvPr>
            <p:ph idx="3" type="body"/>
          </p:nvPr>
        </p:nvSpPr>
        <p:spPr>
          <a:xfrm>
            <a:off x="5902350" y="1626600"/>
            <a:ext cx="2471700" cy="27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◉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◉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91" name="Google Shape;291;p7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94" name="Google Shape;294;p8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295" name="Google Shape;295;p8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8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8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8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299" name="Google Shape;299;p8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0" name="Google Shape;300;p8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01" name="Google Shape;301;p8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02" name="Google Shape;302;p8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03" name="Google Shape;303;p8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8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8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8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8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8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33" name="Google Shape;333;p8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9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36" name="Google Shape;336;p9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37" name="Google Shape;337;p9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9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9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0" name="Google Shape;340;p9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41" name="Google Shape;341;p9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2" name="Google Shape;342;p9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43" name="Google Shape;343;p9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44" name="Google Shape;344;p9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45" name="Google Shape;345;p9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9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9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9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9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9"/>
          <p:cNvSpPr txBox="1"/>
          <p:nvPr>
            <p:ph idx="1" type="body"/>
          </p:nvPr>
        </p:nvSpPr>
        <p:spPr>
          <a:xfrm>
            <a:off x="457200" y="3852828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</a:lstStyle>
          <a:p/>
        </p:txBody>
      </p:sp>
      <p:sp>
        <p:nvSpPr>
          <p:cNvPr id="375" name="Google Shape;375;p9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0"/>
          <p:cNvSpPr/>
          <p:nvPr/>
        </p:nvSpPr>
        <p:spPr>
          <a:xfrm>
            <a:off x="-28575" y="4446775"/>
            <a:ext cx="9191625" cy="712478"/>
          </a:xfrm>
          <a:custGeom>
            <a:rect b="b" l="l" r="r" t="t"/>
            <a:pathLst>
              <a:path extrusionOk="0" h="41339" w="367665">
                <a:moveTo>
                  <a:pt x="381" y="381"/>
                </a:moveTo>
                <a:lnTo>
                  <a:pt x="16574" y="16383"/>
                </a:lnTo>
                <a:lnTo>
                  <a:pt x="31623" y="7430"/>
                </a:lnTo>
                <a:lnTo>
                  <a:pt x="62484" y="7239"/>
                </a:lnTo>
                <a:lnTo>
                  <a:pt x="77724" y="0"/>
                </a:lnTo>
                <a:lnTo>
                  <a:pt x="92964" y="19622"/>
                </a:lnTo>
                <a:lnTo>
                  <a:pt x="108014" y="30861"/>
                </a:lnTo>
                <a:lnTo>
                  <a:pt x="123063" y="30671"/>
                </a:lnTo>
                <a:lnTo>
                  <a:pt x="139065" y="15050"/>
                </a:lnTo>
                <a:lnTo>
                  <a:pt x="154115" y="11430"/>
                </a:lnTo>
                <a:lnTo>
                  <a:pt x="168783" y="3408"/>
                </a:lnTo>
                <a:lnTo>
                  <a:pt x="184404" y="21527"/>
                </a:lnTo>
                <a:lnTo>
                  <a:pt x="199644" y="22155"/>
                </a:lnTo>
                <a:lnTo>
                  <a:pt x="214694" y="36386"/>
                </a:lnTo>
                <a:lnTo>
                  <a:pt x="230124" y="36386"/>
                </a:lnTo>
                <a:lnTo>
                  <a:pt x="246126" y="29147"/>
                </a:lnTo>
                <a:lnTo>
                  <a:pt x="261176" y="29147"/>
                </a:lnTo>
                <a:lnTo>
                  <a:pt x="275463" y="16574"/>
                </a:lnTo>
                <a:lnTo>
                  <a:pt x="291656" y="24384"/>
                </a:lnTo>
                <a:lnTo>
                  <a:pt x="305943" y="11811"/>
                </a:lnTo>
                <a:lnTo>
                  <a:pt x="336804" y="11621"/>
                </a:lnTo>
                <a:lnTo>
                  <a:pt x="351854" y="16383"/>
                </a:lnTo>
                <a:lnTo>
                  <a:pt x="367665" y="4001"/>
                </a:lnTo>
                <a:lnTo>
                  <a:pt x="367284" y="41339"/>
                </a:lnTo>
                <a:lnTo>
                  <a:pt x="0" y="41339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78" name="Google Shape;378;p10"/>
          <p:cNvSpPr/>
          <p:nvPr/>
        </p:nvSpPr>
        <p:spPr>
          <a:xfrm>
            <a:off x="-28575" y="4578111"/>
            <a:ext cx="9191625" cy="584439"/>
          </a:xfrm>
          <a:custGeom>
            <a:rect b="b" l="l" r="r" t="t"/>
            <a:pathLst>
              <a:path extrusionOk="0" h="33910" w="367665">
                <a:moveTo>
                  <a:pt x="381" y="8001"/>
                </a:moveTo>
                <a:lnTo>
                  <a:pt x="16764" y="16266"/>
                </a:lnTo>
                <a:lnTo>
                  <a:pt x="47244" y="16266"/>
                </a:lnTo>
                <a:lnTo>
                  <a:pt x="62484" y="9925"/>
                </a:lnTo>
                <a:lnTo>
                  <a:pt x="77724" y="23434"/>
                </a:lnTo>
                <a:lnTo>
                  <a:pt x="92964" y="23434"/>
                </a:lnTo>
                <a:lnTo>
                  <a:pt x="107442" y="16266"/>
                </a:lnTo>
                <a:lnTo>
                  <a:pt x="122682" y="11855"/>
                </a:lnTo>
                <a:lnTo>
                  <a:pt x="138684" y="11855"/>
                </a:lnTo>
                <a:lnTo>
                  <a:pt x="153924" y="15714"/>
                </a:lnTo>
                <a:lnTo>
                  <a:pt x="168783" y="11028"/>
                </a:lnTo>
                <a:lnTo>
                  <a:pt x="184023" y="18471"/>
                </a:lnTo>
                <a:lnTo>
                  <a:pt x="199644" y="29775"/>
                </a:lnTo>
                <a:lnTo>
                  <a:pt x="214122" y="22055"/>
                </a:lnTo>
                <a:lnTo>
                  <a:pt x="229743" y="22055"/>
                </a:lnTo>
                <a:lnTo>
                  <a:pt x="245364" y="8546"/>
                </a:lnTo>
                <a:lnTo>
                  <a:pt x="260604" y="16266"/>
                </a:lnTo>
                <a:lnTo>
                  <a:pt x="275844" y="16266"/>
                </a:lnTo>
                <a:lnTo>
                  <a:pt x="291084" y="9925"/>
                </a:lnTo>
                <a:lnTo>
                  <a:pt x="321564" y="9925"/>
                </a:lnTo>
                <a:lnTo>
                  <a:pt x="336804" y="23158"/>
                </a:lnTo>
                <a:lnTo>
                  <a:pt x="351282" y="18471"/>
                </a:lnTo>
                <a:lnTo>
                  <a:pt x="367665" y="0"/>
                </a:lnTo>
                <a:lnTo>
                  <a:pt x="367665" y="33910"/>
                </a:lnTo>
                <a:lnTo>
                  <a:pt x="0" y="33910"/>
                </a:lnTo>
                <a:close/>
              </a:path>
            </a:pathLst>
          </a:custGeom>
          <a:solidFill>
            <a:srgbClr val="00CEF6">
              <a:alpha val="73460"/>
            </a:srgbClr>
          </a:solidFill>
          <a:ln>
            <a:noFill/>
          </a:ln>
        </p:spPr>
      </p:sp>
      <p:sp>
        <p:nvSpPr>
          <p:cNvPr id="379" name="Google Shape;379;p10"/>
          <p:cNvSpPr/>
          <p:nvPr/>
        </p:nvSpPr>
        <p:spPr>
          <a:xfrm rot="8100000">
            <a:off x="1847981" y="42529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0"/>
          <p:cNvSpPr/>
          <p:nvPr/>
        </p:nvSpPr>
        <p:spPr>
          <a:xfrm rot="8100000">
            <a:off x="6038981" y="453681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0"/>
          <p:cNvSpPr/>
          <p:nvPr/>
        </p:nvSpPr>
        <p:spPr>
          <a:xfrm rot="8100000">
            <a:off x="7181981" y="4570169"/>
            <a:ext cx="122612" cy="122612"/>
          </a:xfrm>
          <a:prstGeom prst="teardrop">
            <a:avLst>
              <a:gd fmla="val 10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2" name="Google Shape;382;p10"/>
          <p:cNvGrpSpPr/>
          <p:nvPr/>
        </p:nvGrpSpPr>
        <p:grpSpPr>
          <a:xfrm>
            <a:off x="-9525" y="4462475"/>
            <a:ext cx="9167825" cy="595300"/>
            <a:chOff x="-9525" y="4462475"/>
            <a:chExt cx="9167825" cy="595300"/>
          </a:xfrm>
        </p:grpSpPr>
        <p:sp>
          <p:nvSpPr>
            <p:cNvPr id="383" name="Google Shape;383;p10"/>
            <p:cNvSpPr/>
            <p:nvPr/>
          </p:nvSpPr>
          <p:spPr>
            <a:xfrm>
              <a:off x="-9525" y="4581525"/>
              <a:ext cx="4205300" cy="476250"/>
            </a:xfrm>
            <a:custGeom>
              <a:rect b="b" l="l" r="r" t="t"/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4" name="Google Shape;384;p10"/>
            <p:cNvSpPr/>
            <p:nvPr/>
          </p:nvSpPr>
          <p:spPr>
            <a:xfrm>
              <a:off x="4195775" y="4462475"/>
              <a:ext cx="3424225" cy="590550"/>
            </a:xfrm>
            <a:custGeom>
              <a:rect b="b" l="l" r="r" t="t"/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5" name="Google Shape;385;p10"/>
            <p:cNvSpPr/>
            <p:nvPr/>
          </p:nvSpPr>
          <p:spPr>
            <a:xfrm>
              <a:off x="7624775" y="4472000"/>
              <a:ext cx="1533525" cy="414325"/>
            </a:xfrm>
            <a:custGeom>
              <a:rect b="b" l="l" r="r" t="t"/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86" name="Google Shape;386;p10"/>
          <p:cNvGrpSpPr/>
          <p:nvPr/>
        </p:nvGrpSpPr>
        <p:grpSpPr>
          <a:xfrm>
            <a:off x="-42837" y="4443488"/>
            <a:ext cx="9229575" cy="642788"/>
            <a:chOff x="-42837" y="4443488"/>
            <a:chExt cx="9229575" cy="642788"/>
          </a:xfrm>
        </p:grpSpPr>
        <p:sp>
          <p:nvSpPr>
            <p:cNvPr id="387" name="Google Shape;387;p10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0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0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10"/>
          <p:cNvSpPr/>
          <p:nvPr/>
        </p:nvSpPr>
        <p:spPr>
          <a:xfrm>
            <a:off x="2990700" y="458620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0"/>
          <p:cNvSpPr/>
          <p:nvPr/>
        </p:nvSpPr>
        <p:spPr>
          <a:xfrm>
            <a:off x="1085700" y="4871950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0"/>
          <p:cNvSpPr/>
          <p:nvPr/>
        </p:nvSpPr>
        <p:spPr>
          <a:xfrm>
            <a:off x="4895700" y="4516032"/>
            <a:ext cx="114600" cy="114600"/>
          </a:xfrm>
          <a:prstGeom prst="ellipse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0"/>
          <p:cNvSpPr/>
          <p:nvPr/>
        </p:nvSpPr>
        <p:spPr>
          <a:xfrm rot="8100000">
            <a:off x="8699949" y="4329169"/>
            <a:ext cx="122612" cy="122612"/>
          </a:xfrm>
          <a:prstGeom prst="teardrop">
            <a:avLst>
              <a:gd fmla="val 100000" name="adj"/>
            </a:avLst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0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381000" y="7"/>
            <a:ext cx="8382000" cy="5162348"/>
            <a:chOff x="381000" y="-18750"/>
            <a:chExt cx="8382000" cy="5181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76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52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28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304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381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457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334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6096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6858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7620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8382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38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14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90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66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342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419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495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5715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6477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1"/>
            <p:cNvCxnSpPr/>
            <p:nvPr/>
          </p:nvCxnSpPr>
          <p:spPr>
            <a:xfrm>
              <a:off x="7239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1"/>
            <p:cNvCxnSpPr/>
            <p:nvPr/>
          </p:nvCxnSpPr>
          <p:spPr>
            <a:xfrm>
              <a:off x="8001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1"/>
            <p:cNvCxnSpPr/>
            <p:nvPr/>
          </p:nvCxnSpPr>
          <p:spPr>
            <a:xfrm>
              <a:off x="8763000" y="-18750"/>
              <a:ext cx="0" cy="5181000"/>
            </a:xfrm>
            <a:prstGeom prst="straightConnector1">
              <a:avLst/>
            </a:prstGeom>
            <a:noFill/>
            <a:ln cap="flat" cmpd="sng" w="9525">
              <a:solidFill>
                <a:srgbClr val="F3F3F3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sp>
        <p:nvSpPr>
          <p:cNvPr id="30" name="Google Shape;30;p1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Oswald"/>
              <a:buNone/>
              <a:defRPr b="1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1" name="Google Shape;31;p1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urce Sans Pro"/>
              <a:buChar char="◉"/>
              <a:defRPr sz="2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◉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2" name="Google Shape;32;p1"/>
          <p:cNvSpPr txBox="1"/>
          <p:nvPr>
            <p:ph idx="12" type="sldNum"/>
          </p:nvPr>
        </p:nvSpPr>
        <p:spPr>
          <a:xfrm>
            <a:off x="8556775" y="4826200"/>
            <a:ext cx="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buNone/>
              <a:defRPr sz="1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arxiv-export-lb.library.cornell.edu/pdf/2010.1192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14"/>
          <p:cNvSpPr txBox="1"/>
          <p:nvPr>
            <p:ph type="ctrTitle"/>
          </p:nvPr>
        </p:nvSpPr>
        <p:spPr>
          <a:xfrm>
            <a:off x="376425" y="3363425"/>
            <a:ext cx="5034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Using Transformers in Image Classification</a:t>
            </a:r>
            <a:endParaRPr sz="4600"/>
          </a:p>
        </p:txBody>
      </p:sp>
      <p:sp>
        <p:nvSpPr>
          <p:cNvPr id="469" name="Google Shape;469;p14"/>
          <p:cNvSpPr txBox="1"/>
          <p:nvPr>
            <p:ph idx="4294967295" type="subTitle"/>
          </p:nvPr>
        </p:nvSpPr>
        <p:spPr>
          <a:xfrm>
            <a:off x="6115950" y="3042425"/>
            <a:ext cx="2713800" cy="18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Zainab Mohammad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Rajit Puzhakkarezhath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Aviral Mehrotra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</a:rPr>
              <a:t>Nicholas Chiu</a:t>
            </a:r>
            <a:endParaRPr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3"/>
          <p:cNvSpPr txBox="1"/>
          <p:nvPr>
            <p:ph type="title"/>
          </p:nvPr>
        </p:nvSpPr>
        <p:spPr>
          <a:xfrm>
            <a:off x="1047750" y="1007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graphicFrame>
        <p:nvGraphicFramePr>
          <p:cNvPr id="535" name="Google Shape;535;p23"/>
          <p:cNvGraphicFramePr/>
          <p:nvPr/>
        </p:nvGraphicFramePr>
        <p:xfrm>
          <a:off x="563925" y="118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{2ACB1012-BC11-4999-9D67-D1EB3C560B47}</a:tableStyleId>
              </a:tblPr>
              <a:tblGrid>
                <a:gridCol w="1970525"/>
                <a:gridCol w="1970525"/>
                <a:gridCol w="1970525"/>
                <a:gridCol w="1970525"/>
              </a:tblGrid>
              <a:tr h="60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Our CNN (25 epochs)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ResNet50 (25 epochs)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Vision Transformer (3 epochs)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Trainable Parameters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157,018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17,132,490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85,806,346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Time per Epoch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8-9s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22-23s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&gt;=5000s (83 mins)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 Accuracy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87.20%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94.69%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98.46%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Validation Loss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0.4658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0.2988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0.0728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4"/>
          <p:cNvSpPr txBox="1"/>
          <p:nvPr>
            <p:ph type="title"/>
          </p:nvPr>
        </p:nvSpPr>
        <p:spPr>
          <a:xfrm>
            <a:off x="992550" y="2612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541" name="Google Shape;541;p24"/>
          <p:cNvSpPr txBox="1"/>
          <p:nvPr>
            <p:ph idx="1" type="body"/>
          </p:nvPr>
        </p:nvSpPr>
        <p:spPr>
          <a:xfrm>
            <a:off x="1047750" y="1140350"/>
            <a:ext cx="6886200" cy="30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The fundamental approach was to create an image classification problem by using image patches as tokens in a sequence, and then processing it with a transformer.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Need to be trained on </a:t>
            </a:r>
            <a:r>
              <a:rPr lang="en" sz="1700"/>
              <a:t>large </a:t>
            </a:r>
            <a:r>
              <a:rPr lang="en" sz="1700"/>
              <a:t>amounts of data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ViT requires huge amounts of computational resources and time when training from scratch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Has the potential to beat other state-of-the-art CNN architectures with a more powerful machine and pretrained data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25"/>
          <p:cNvSpPr txBox="1"/>
          <p:nvPr>
            <p:ph type="title"/>
          </p:nvPr>
        </p:nvSpPr>
        <p:spPr>
          <a:xfrm>
            <a:off x="1047750" y="634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547" name="Google Shape;547;p25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60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Current trends are suggesting a shift to the transformer architecture.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A study in June 2021 added a transformer backend to ResNet which reduced costs and increased accuracy.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Tesla is now also using transformers in its autopilot system.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Future computer vision could move towards transformers instead of CNNs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6"/>
          <p:cNvSpPr txBox="1"/>
          <p:nvPr>
            <p:ph idx="4294967295" type="ctrTitle"/>
          </p:nvPr>
        </p:nvSpPr>
        <p:spPr>
          <a:xfrm>
            <a:off x="2055000" y="2525250"/>
            <a:ext cx="5034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</a:rPr>
              <a:t>Thank You!</a:t>
            </a:r>
            <a:endParaRPr sz="4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Questions?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15"/>
          <p:cNvSpPr txBox="1"/>
          <p:nvPr>
            <p:ph type="title"/>
          </p:nvPr>
        </p:nvSpPr>
        <p:spPr>
          <a:xfrm>
            <a:off x="1047750" y="1769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75" name="Google Shape;475;p15"/>
          <p:cNvSpPr txBox="1"/>
          <p:nvPr>
            <p:ph idx="1" type="body"/>
          </p:nvPr>
        </p:nvSpPr>
        <p:spPr>
          <a:xfrm>
            <a:off x="1075850" y="930575"/>
            <a:ext cx="6996600" cy="301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Transformers were introduced in 2017 and have become widely used in NLP applications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In 2021, vision transformers were adapted for computer vision applications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“</a:t>
            </a:r>
            <a:r>
              <a:rPr lang="en" sz="1000"/>
              <a:t>AN IMAGE IS WORTH 16X16 WORDS: TRANSFORMERS FOR IMAGE RECOGNITION AT SCALE”</a:t>
            </a:r>
            <a:r>
              <a:rPr lang="en" sz="1000"/>
              <a:t> </a:t>
            </a:r>
            <a:r>
              <a:rPr lang="en" sz="700" u="sng">
                <a:solidFill>
                  <a:schemeClr val="hlink"/>
                </a:solidFill>
                <a:hlinkClick r:id="rId3"/>
              </a:rPr>
              <a:t>http://arxiv-export-lb.library.cornell.edu/pdf/2010.11929</a:t>
            </a:r>
            <a:endParaRPr sz="700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Vision transformers (ViT) </a:t>
            </a:r>
            <a:r>
              <a:rPr lang="en"/>
              <a:t>are scalable and </a:t>
            </a:r>
            <a:r>
              <a:rPr lang="en"/>
              <a:t>outperform while still being relatively </a:t>
            </a:r>
            <a:r>
              <a:rPr lang="en"/>
              <a:t>cheap</a:t>
            </a:r>
            <a:r>
              <a:rPr lang="en"/>
              <a:t> to fine-tune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6"/>
          <p:cNvSpPr txBox="1"/>
          <p:nvPr>
            <p:ph type="title"/>
          </p:nvPr>
        </p:nvSpPr>
        <p:spPr>
          <a:xfrm>
            <a:off x="1047750" y="2531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481" name="Google Shape;481;p16"/>
          <p:cNvSpPr txBox="1"/>
          <p:nvPr>
            <p:ph idx="1" type="body"/>
          </p:nvPr>
        </p:nvSpPr>
        <p:spPr>
          <a:xfrm>
            <a:off x="1075850" y="934050"/>
            <a:ext cx="6996600" cy="29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i="1" lang="en"/>
              <a:t>Motivation:</a:t>
            </a:r>
            <a:r>
              <a:rPr lang="en"/>
              <a:t> Image classification now typically uses a CNN, so what is the best moving forward?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b="1" lang="en"/>
              <a:t>Goal:</a:t>
            </a:r>
            <a:r>
              <a:rPr lang="en"/>
              <a:t> Build and train our own vision transformer model and compare it to CNN models (our own and ResNet50)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Will our results show similarities with the original paper? What does this say about the performance and approach of using transformers in the domain of computer vision?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17"/>
          <p:cNvSpPr txBox="1"/>
          <p:nvPr>
            <p:ph type="title"/>
          </p:nvPr>
        </p:nvSpPr>
        <p:spPr>
          <a:xfrm>
            <a:off x="1073700" y="1989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487" name="Google Shape;487;p17"/>
          <p:cNvSpPr txBox="1"/>
          <p:nvPr>
            <p:ph idx="1" type="body"/>
          </p:nvPr>
        </p:nvSpPr>
        <p:spPr>
          <a:xfrm>
            <a:off x="1073700" y="762300"/>
            <a:ext cx="6996600" cy="21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600"/>
              </a:spcBef>
              <a:spcAft>
                <a:spcPts val="0"/>
              </a:spcAft>
              <a:buSzPts val="1900"/>
              <a:buChar char="◉"/>
            </a:pPr>
            <a:r>
              <a:rPr lang="en" sz="1900"/>
              <a:t>EuroSAT</a:t>
            </a:r>
            <a:endParaRPr sz="19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27,000 </a:t>
            </a:r>
            <a:r>
              <a:rPr lang="en" sz="1700"/>
              <a:t>labelled 64x64 satellite images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◉"/>
            </a:pPr>
            <a:r>
              <a:rPr lang="en" sz="1700"/>
              <a:t>Classified into 10 different land use classes (e.g. highway, forest, river, etc)</a:t>
            </a:r>
            <a:endParaRPr sz="17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◉"/>
            </a:pPr>
            <a:r>
              <a:rPr lang="en" sz="1900"/>
              <a:t>Using real map data as opposed to simpler images better reflects the viability of using transformers in image classification.</a:t>
            </a:r>
            <a:endParaRPr sz="1900"/>
          </a:p>
        </p:txBody>
      </p:sp>
      <p:pic>
        <p:nvPicPr>
          <p:cNvPr id="488" name="Google Shape;4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350" y="3068325"/>
            <a:ext cx="1113675" cy="11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8600" y="3068325"/>
            <a:ext cx="1113675" cy="111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39850" y="3068325"/>
            <a:ext cx="1113675" cy="1113675"/>
          </a:xfrm>
          <a:prstGeom prst="rect">
            <a:avLst/>
          </a:prstGeom>
          <a:noFill/>
          <a:ln>
            <a:noFill/>
          </a:ln>
        </p:spPr>
      </p:pic>
      <p:sp>
        <p:nvSpPr>
          <p:cNvPr id="491" name="Google Shape;491;p17"/>
          <p:cNvSpPr txBox="1"/>
          <p:nvPr/>
        </p:nvSpPr>
        <p:spPr>
          <a:xfrm>
            <a:off x="2433300" y="2817950"/>
            <a:ext cx="75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Annual Crop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2" name="Google Shape;492;p17"/>
          <p:cNvSpPr txBox="1"/>
          <p:nvPr/>
        </p:nvSpPr>
        <p:spPr>
          <a:xfrm>
            <a:off x="4357700" y="2817950"/>
            <a:ext cx="47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Forest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3" name="Google Shape;493;p17"/>
          <p:cNvSpPr txBox="1"/>
          <p:nvPr/>
        </p:nvSpPr>
        <p:spPr>
          <a:xfrm>
            <a:off x="5837350" y="2817950"/>
            <a:ext cx="1176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Source Sans Pro"/>
                <a:ea typeface="Source Sans Pro"/>
                <a:cs typeface="Source Sans Pro"/>
                <a:sym typeface="Source Sans Pro"/>
              </a:rPr>
              <a:t>Herbaceous Vegetation</a:t>
            </a:r>
            <a:endParaRPr sz="8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8"/>
          <p:cNvSpPr txBox="1"/>
          <p:nvPr>
            <p:ph type="title"/>
          </p:nvPr>
        </p:nvSpPr>
        <p:spPr>
          <a:xfrm>
            <a:off x="1047750" y="176925"/>
            <a:ext cx="5835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499" name="Google Shape;499;p18"/>
          <p:cNvSpPr txBox="1"/>
          <p:nvPr>
            <p:ph idx="1" type="body"/>
          </p:nvPr>
        </p:nvSpPr>
        <p:spPr>
          <a:xfrm>
            <a:off x="355750" y="1117275"/>
            <a:ext cx="4564800" cy="26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First, we convert the images to pixel values.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then perform data augmentation and we take image patches and convert them to 1D sequences.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Positional embeddings are added to these sequences.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0" name="Google Shape;500;p18"/>
          <p:cNvPicPr preferRelativeResize="0"/>
          <p:nvPr/>
        </p:nvPicPr>
        <p:blipFill rotWithShape="1">
          <a:blip r:embed="rId3">
            <a:alphaModFix/>
          </a:blip>
          <a:srcRect b="8687" l="5833" r="5103" t="15040"/>
          <a:stretch/>
        </p:blipFill>
        <p:spPr>
          <a:xfrm>
            <a:off x="4998475" y="1117275"/>
            <a:ext cx="4087373" cy="196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9"/>
          <p:cNvSpPr txBox="1"/>
          <p:nvPr>
            <p:ph type="title"/>
          </p:nvPr>
        </p:nvSpPr>
        <p:spPr>
          <a:xfrm>
            <a:off x="1073700" y="93200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Transformer</a:t>
            </a:r>
            <a:endParaRPr/>
          </a:p>
        </p:txBody>
      </p:sp>
      <p:pic>
        <p:nvPicPr>
          <p:cNvPr id="506" name="Google Shape;506;p19"/>
          <p:cNvPicPr preferRelativeResize="0"/>
          <p:nvPr/>
        </p:nvPicPr>
        <p:blipFill rotWithShape="1">
          <a:blip r:embed="rId3">
            <a:alphaModFix/>
          </a:blip>
          <a:srcRect b="0" l="-1190" r="1189" t="0"/>
          <a:stretch/>
        </p:blipFill>
        <p:spPr>
          <a:xfrm>
            <a:off x="1494025" y="707400"/>
            <a:ext cx="5007200" cy="34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6800" y="291363"/>
            <a:ext cx="2057400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0"/>
          <p:cNvSpPr txBox="1"/>
          <p:nvPr>
            <p:ph type="title"/>
          </p:nvPr>
        </p:nvSpPr>
        <p:spPr>
          <a:xfrm>
            <a:off x="1073700" y="23187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Model</a:t>
            </a:r>
            <a:endParaRPr/>
          </a:p>
        </p:txBody>
      </p:sp>
      <p:sp>
        <p:nvSpPr>
          <p:cNvPr id="513" name="Google Shape;513;p20"/>
          <p:cNvSpPr txBox="1"/>
          <p:nvPr>
            <p:ph idx="1" type="body"/>
          </p:nvPr>
        </p:nvSpPr>
        <p:spPr>
          <a:xfrm>
            <a:off x="1108800" y="1052225"/>
            <a:ext cx="3968700" cy="30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5-layer CNN as baseline to compare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3x3 kernel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ReLU activation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◉"/>
            </a:pPr>
            <a:r>
              <a:rPr lang="en"/>
              <a:t>MaxPooling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◉"/>
            </a:pPr>
            <a:r>
              <a:rPr lang="en"/>
              <a:t>Dropout of 10% to prevent overfitting</a:t>
            </a:r>
            <a:endParaRPr/>
          </a:p>
        </p:txBody>
      </p:sp>
      <p:pic>
        <p:nvPicPr>
          <p:cNvPr id="514" name="Google Shape;5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450" y="1477213"/>
            <a:ext cx="3774222" cy="186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1"/>
          <p:cNvSpPr txBox="1"/>
          <p:nvPr>
            <p:ph type="title"/>
          </p:nvPr>
        </p:nvSpPr>
        <p:spPr>
          <a:xfrm>
            <a:off x="1047750" y="-5167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Results</a:t>
            </a:r>
            <a:endParaRPr/>
          </a:p>
        </p:txBody>
      </p:sp>
      <p:sp>
        <p:nvSpPr>
          <p:cNvPr id="520" name="Google Shape;520;p21"/>
          <p:cNvSpPr txBox="1"/>
          <p:nvPr>
            <p:ph idx="1" type="body"/>
          </p:nvPr>
        </p:nvSpPr>
        <p:spPr>
          <a:xfrm>
            <a:off x="1075850" y="1540175"/>
            <a:ext cx="6996600" cy="19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1" name="Google Shape;52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2900" y="915163"/>
            <a:ext cx="4214374" cy="316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86725" y="915144"/>
            <a:ext cx="4214374" cy="31607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2"/>
          <p:cNvSpPr txBox="1"/>
          <p:nvPr>
            <p:ph type="title"/>
          </p:nvPr>
        </p:nvSpPr>
        <p:spPr>
          <a:xfrm>
            <a:off x="1047750" y="245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Transformer Results</a:t>
            </a:r>
            <a:endParaRPr/>
          </a:p>
        </p:txBody>
      </p:sp>
      <p:pic>
        <p:nvPicPr>
          <p:cNvPr id="528" name="Google Shape;5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063" y="1046275"/>
            <a:ext cx="3988800" cy="299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9" name="Google Shape;5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8137" y="1046262"/>
            <a:ext cx="3988800" cy="2991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Quince template">
  <a:themeElements>
    <a:clrScheme name="Custom 347">
      <a:dk1>
        <a:srgbClr val="28324A"/>
      </a:dk1>
      <a:lt1>
        <a:srgbClr val="FFFFFF"/>
      </a:lt1>
      <a:dk2>
        <a:srgbClr val="707685"/>
      </a:dk2>
      <a:lt2>
        <a:srgbClr val="E5E5E5"/>
      </a:lt2>
      <a:accent1>
        <a:srgbClr val="00CEF6"/>
      </a:accent1>
      <a:accent2>
        <a:srgbClr val="3C78D8"/>
      </a:accent2>
      <a:accent3>
        <a:srgbClr val="00A7C8"/>
      </a:accent3>
      <a:accent4>
        <a:srgbClr val="8EC400"/>
      </a:accent4>
      <a:accent5>
        <a:srgbClr val="AFF000"/>
      </a:accent5>
      <a:accent6>
        <a:srgbClr val="7F7F7F"/>
      </a:accent6>
      <a:hlink>
        <a:srgbClr val="28324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